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3F652B-C81F-4E7F-A17B-018B716C6485}">
  <a:tblStyle styleId="{C23F652B-C81F-4E7F-A17B-018B716C6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7" Type="http://schemas.openxmlformats.org/officeDocument/2006/relationships/font" Target="fonts/Work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79907e4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79907e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9dbfe686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9dbfe686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9dbfe686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9dbfe686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baee85f4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baee85f4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79907e48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79907e48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9907e4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9907e4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79907e48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79907e4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9dbfe686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9dbfe686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baee85f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baee85f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baee85f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baee85f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baee85f4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baee85f4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9dbfe686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9dbfe686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79907e48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79907e48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6655200" y="2571900"/>
            <a:ext cx="2488800" cy="258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/>
          <p:nvPr/>
        </p:nvSpPr>
        <p:spPr>
          <a:xfrm>
            <a:off x="0" y="0"/>
            <a:ext cx="6655200" cy="32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6655200" y="0"/>
            <a:ext cx="24888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3234000"/>
            <a:ext cx="6655200" cy="190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774850" y="0"/>
            <a:ext cx="23691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0" y="0"/>
            <a:ext cx="66552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131700" y="3950550"/>
            <a:ext cx="29643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wners — 3 Images">
  <p:cSld name="CUSTOM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747600" y="25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217300" y="2091600"/>
            <a:ext cx="39264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14"/>
          <p:cNvSpPr/>
          <p:nvPr/>
        </p:nvSpPr>
        <p:spPr>
          <a:xfrm>
            <a:off x="5217300" y="4663450"/>
            <a:ext cx="1982100" cy="48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199400" y="4663450"/>
            <a:ext cx="1955700" cy="4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957900" y="3370175"/>
            <a:ext cx="4083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Medium"/>
              <a:buNone/>
              <a:defRPr sz="2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7" name="Google Shape;67;p14"/>
          <p:cNvSpPr/>
          <p:nvPr>
            <p:ph idx="3" type="pic"/>
          </p:nvPr>
        </p:nvSpPr>
        <p:spPr>
          <a:xfrm>
            <a:off x="5217700" y="50"/>
            <a:ext cx="39264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/>
          <p:nvPr>
            <p:ph idx="4" type="pic"/>
          </p:nvPr>
        </p:nvSpPr>
        <p:spPr>
          <a:xfrm>
            <a:off x="7199400" y="2571950"/>
            <a:ext cx="19557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4"/>
          <p:cNvSpPr/>
          <p:nvPr>
            <p:ph idx="5" type="pic"/>
          </p:nvPr>
        </p:nvSpPr>
        <p:spPr>
          <a:xfrm>
            <a:off x="5217300" y="2571950"/>
            <a:ext cx="1982100" cy="209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/>
          <p:nvPr>
            <p:ph idx="6" type="subTitle"/>
          </p:nvPr>
        </p:nvSpPr>
        <p:spPr>
          <a:xfrm>
            <a:off x="5345450" y="2173100"/>
            <a:ext cx="20451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7" type="subTitle"/>
          </p:nvPr>
        </p:nvSpPr>
        <p:spPr>
          <a:xfrm>
            <a:off x="5345450" y="4745000"/>
            <a:ext cx="164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8" type="subTitle"/>
          </p:nvPr>
        </p:nvSpPr>
        <p:spPr>
          <a:xfrm>
            <a:off x="7263150" y="4745000"/>
            <a:ext cx="18540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None/>
              <a:defRPr sz="10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747600" y="0"/>
            <a:ext cx="8396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50"/>
            <a:ext cx="74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sz="800"/>
            </a:lvl9pPr>
          </a:lstStyle>
          <a:p/>
        </p:txBody>
      </p:sp>
      <p:sp>
        <p:nvSpPr>
          <p:cNvPr id="79" name="Google Shape;79;p15"/>
          <p:cNvSpPr txBox="1"/>
          <p:nvPr>
            <p:ph idx="3" type="subTitle"/>
          </p:nvPr>
        </p:nvSpPr>
        <p:spPr>
          <a:xfrm>
            <a:off x="1057550" y="187075"/>
            <a:ext cx="289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Medium"/>
              <a:buNone/>
              <a:defRPr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0" y="145525"/>
            <a:ext cx="747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Clr>
                <a:schemeClr val="dk1"/>
              </a:buClr>
              <a:buSzPts val="1100"/>
              <a:buNone/>
              <a:defRPr/>
            </a:lvl1pPr>
            <a:lvl2pPr lvl="1" algn="ctr">
              <a:buClr>
                <a:schemeClr val="dk1"/>
              </a:buClr>
              <a:buSzPts val="1100"/>
              <a:buNone/>
              <a:defRPr/>
            </a:lvl2pPr>
            <a:lvl3pPr lvl="2" algn="ctr">
              <a:buClr>
                <a:schemeClr val="dk1"/>
              </a:buClr>
              <a:buSzPts val="1100"/>
              <a:buNone/>
              <a:defRPr/>
            </a:lvl3pPr>
            <a:lvl4pPr lvl="3" algn="ctr">
              <a:buClr>
                <a:schemeClr val="dk1"/>
              </a:buClr>
              <a:buSzPts val="1100"/>
              <a:buNone/>
              <a:defRPr/>
            </a:lvl4pPr>
            <a:lvl5pPr lvl="4" algn="ctr">
              <a:buClr>
                <a:schemeClr val="dk1"/>
              </a:buClr>
              <a:buSzPts val="1100"/>
              <a:buNone/>
              <a:defRPr/>
            </a:lvl5pPr>
            <a:lvl6pPr lvl="5" algn="ctr">
              <a:buClr>
                <a:schemeClr val="dk1"/>
              </a:buClr>
              <a:buSzPts val="1100"/>
              <a:buNone/>
              <a:defRPr/>
            </a:lvl6pPr>
            <a:lvl7pPr lvl="6" algn="ctr">
              <a:buClr>
                <a:schemeClr val="dk1"/>
              </a:buClr>
              <a:buSzPts val="1100"/>
              <a:buNone/>
              <a:defRPr/>
            </a:lvl7pPr>
            <a:lvl8pPr lvl="7" algn="ctr">
              <a:buClr>
                <a:schemeClr val="dk1"/>
              </a:buClr>
              <a:buSzPts val="1100"/>
              <a:buNone/>
              <a:defRPr/>
            </a:lvl8pPr>
            <a:lvl9pPr lvl="8" algn="ctr">
              <a:buClr>
                <a:schemeClr val="dk1"/>
              </a:buClr>
              <a:buSzPts val="1100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www.falstad.com/circui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0" y="0"/>
            <a:ext cx="6709800" cy="3252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6655050" y="-54725"/>
            <a:ext cx="2646600" cy="5232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952650" y="386900"/>
            <a:ext cx="5451300" cy="26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PROJECT PROPOSAL</a:t>
            </a:r>
            <a:endParaRPr/>
          </a:p>
        </p:txBody>
      </p:sp>
      <p:sp>
        <p:nvSpPr>
          <p:cNvPr id="88" name="Google Shape;88;p16"/>
          <p:cNvSpPr txBox="1"/>
          <p:nvPr>
            <p:ph idx="3" type="body"/>
          </p:nvPr>
        </p:nvSpPr>
        <p:spPr>
          <a:xfrm>
            <a:off x="2196150" y="3498325"/>
            <a:ext cx="29643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03.02.2025 – :P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6655050" y="574300"/>
            <a:ext cx="25581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By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The Strawberries</a:t>
            </a:r>
            <a:endParaRPr sz="2000"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7192" l="0" r="0" t="0"/>
          <a:stretch/>
        </p:blipFill>
        <p:spPr>
          <a:xfrm>
            <a:off x="0" y="-44400"/>
            <a:ext cx="9508700" cy="52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185" name="Google Shape;185;p25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-34200" y="-27350"/>
            <a:ext cx="92610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940700" y="145525"/>
            <a:ext cx="73764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Contributions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940700" y="1187525"/>
            <a:ext cx="75723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MARIANA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Drag &amp; draw logic, implement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linked list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, export, undo/redo, more advanced components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TIBA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Toolbar, zoom in/out, graphs for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capacitors, implement battery and resistors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VASSILIKI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Implement logic behind circuit (polarity, current, voltage), copy/paste, short circuits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NATACHA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UI, UX, optimisation, data collection for total resistance/voltage/current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8222824" y="275025"/>
            <a:ext cx="837804" cy="9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8724" y="275025"/>
            <a:ext cx="837804" cy="91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5"/>
          <p:cNvCxnSpPr/>
          <p:nvPr/>
        </p:nvCxnSpPr>
        <p:spPr>
          <a:xfrm flipH="1" rot="10800000">
            <a:off x="1423250" y="1880875"/>
            <a:ext cx="6607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/>
          <p:nvPr/>
        </p:nvCxnSpPr>
        <p:spPr>
          <a:xfrm flipH="1" rot="10800000">
            <a:off x="1423250" y="2508650"/>
            <a:ext cx="6607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 flipH="1" rot="10800000">
            <a:off x="1423250" y="3136425"/>
            <a:ext cx="6607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199" name="Google Shape;199;p26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-34200" y="-27350"/>
            <a:ext cx="9261000" cy="5225700"/>
          </a:xfrm>
          <a:prstGeom prst="rect">
            <a:avLst/>
          </a:prstGeom>
          <a:solidFill>
            <a:srgbClr val="FF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940700" y="145525"/>
            <a:ext cx="73764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Feasibility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19295" l="7565" r="6949" t="22967"/>
          <a:stretch/>
        </p:blipFill>
        <p:spPr>
          <a:xfrm>
            <a:off x="7290425" y="-27350"/>
            <a:ext cx="1936375" cy="1253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26"/>
          <p:cNvGraphicFramePr/>
          <p:nvPr/>
        </p:nvGraphicFramePr>
        <p:xfrm>
          <a:off x="864450" y="119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{C23F652B-C81F-4E7F-A17B-018B716C6485}</a:tableStyleId>
              </a:tblPr>
              <a:tblGrid>
                <a:gridCol w="3644675"/>
                <a:gridCol w="3644675"/>
              </a:tblGrid>
              <a:tr h="5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Estimated time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UI and adding all the electrical 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0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Implementing circuit (connecting components, calculating volts, circuit building)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4-5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Edit/delete/copy/paste/undo/redo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3-4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Export/saving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optimization/extra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weeks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209" name="Google Shape;209;p27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-34200" y="-27350"/>
            <a:ext cx="9261000" cy="5225700"/>
          </a:xfrm>
          <a:prstGeom prst="rect">
            <a:avLst/>
          </a:prstGeom>
          <a:solidFill>
            <a:srgbClr val="FF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940700" y="145525"/>
            <a:ext cx="73764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JavaFX Elements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19295" l="7565" r="6949" t="22967"/>
          <a:stretch/>
        </p:blipFill>
        <p:spPr>
          <a:xfrm>
            <a:off x="7290425" y="-27350"/>
            <a:ext cx="1936375" cy="12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743700" y="1144400"/>
            <a:ext cx="7246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Libraries: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(Maybe) java.nio -&gt; for exporting/downloading files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Json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JavaFX elements: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BorderPane for the main window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UI elements such as buttons, labels, menus, toggles, imageView, etc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AnimationTimer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Event Handling (mouse events)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Javafx.chart for the graphs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0" y="-41050"/>
            <a:ext cx="9233700" cy="521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p28"/>
          <p:cNvSpPr txBox="1"/>
          <p:nvPr>
            <p:ph idx="4294967295" type="title"/>
          </p:nvPr>
        </p:nvSpPr>
        <p:spPr>
          <a:xfrm>
            <a:off x="468950" y="770575"/>
            <a:ext cx="66552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</a:t>
            </a:r>
            <a:endParaRPr sz="6000"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2648877"/>
            <a:ext cx="6347002" cy="2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50" y="3750904"/>
            <a:ext cx="513249" cy="3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89949"/>
            <a:ext cx="389873" cy="2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275" y="3789949"/>
            <a:ext cx="389873" cy="2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850" y="3789949"/>
            <a:ext cx="389873" cy="2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513" y="3750899"/>
            <a:ext cx="389873" cy="2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-3437" y="-3450"/>
            <a:ext cx="9150900" cy="515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96" name="Google Shape;96;p17"/>
          <p:cNvGraphicFramePr/>
          <p:nvPr/>
        </p:nvGraphicFramePr>
        <p:xfrm>
          <a:off x="344238" y="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{C23F652B-C81F-4E7F-A17B-018B716C6485}</a:tableStyleId>
              </a:tblPr>
              <a:tblGrid>
                <a:gridCol w="4347625"/>
                <a:gridCol w="4107950"/>
              </a:tblGrid>
              <a:tr h="49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NAMES AND IDEAS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55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Mariana -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Scientific graphic calculator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Desmos inspired graphing calculator that can do complicated math equations and display the results graphically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Tiba -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Atom creator and visualizer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 protons, neutrons and electrons to create known or unknown atoms (names displayed)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BEBE"/>
                    </a:solidFill>
                  </a:tcPr>
                </a:tc>
              </a:tr>
              <a:tr h="44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Natacha -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Orbit gravitational simulator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 moons into orbit (set gravity, mass, size, etc.) and watch them interact with the planet.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Vassiliki -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E&amp;M Circuit designer and simulator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an electric circuit using a multitude of </a:t>
                      </a:r>
                      <a:r>
                        <a:rPr lang="en"/>
                        <a:t>electrical</a:t>
                      </a:r>
                      <a:r>
                        <a:rPr lang="en"/>
                        <a:t> components, set resistance and voltage, etc. (With possibility of graphs.)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1BEBE"/>
                    </a:solidFill>
                  </a:tcPr>
                </a:tc>
              </a:tr>
              <a:tr h="52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CHOSEN IDEA: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E&amp;M Circuit designer and simulator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69D9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This is the most realistically </a:t>
                      </a:r>
                      <a:r>
                        <a:rPr lang="en"/>
                        <a:t>achievable</a:t>
                      </a:r>
                      <a:r>
                        <a:rPr lang="en"/>
                        <a:t> project within our timeframe while maintaining a good level of difficulty and complexity.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69D9D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267800" y="121700"/>
            <a:ext cx="5001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778" y="-3451"/>
            <a:ext cx="1497997" cy="1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-1450" y="-2735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940700" y="145525"/>
            <a:ext cx="73764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Physics Concept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68275" y="979400"/>
            <a:ext cx="75723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An electric current is made of components (ex: resistors, transistors, capacitors) connected by wire such that current can flow.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Components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are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simplified in diagrams.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A direct current happens when the electrons move in one singular direction.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Ohm’s and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Kirchhoff's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 laws: calculate the voltage, resistance, and current through each part of the circuit. 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Resistors have a color code (external database)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" name="Google Shape;108;p18"/>
          <p:cNvSpPr/>
          <p:nvPr/>
        </p:nvSpPr>
        <p:spPr>
          <a:xfrm rot="2700000">
            <a:off x="795750" y="687783"/>
            <a:ext cx="86974" cy="86974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" y="2640950"/>
            <a:ext cx="1556725" cy="26459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160000" dist="38100">
              <a:srgbClr val="000000">
                <a:alpha val="25000"/>
              </a:srgbClr>
            </a:outerShdw>
          </a:effectLst>
        </p:spPr>
      </p:pic>
      <p:sp>
        <p:nvSpPr>
          <p:cNvPr id="110" name="Google Shape;110;p18"/>
          <p:cNvSpPr txBox="1"/>
          <p:nvPr/>
        </p:nvSpPr>
        <p:spPr>
          <a:xfrm>
            <a:off x="6463500" y="0"/>
            <a:ext cx="2680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https://www.falstad.com/circuit/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18"/>
          <p:cNvSpPr/>
          <p:nvPr/>
        </p:nvSpPr>
        <p:spPr>
          <a:xfrm rot="8100000">
            <a:off x="872245" y="605147"/>
            <a:ext cx="86974" cy="86974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p18"/>
          <p:cNvSpPr/>
          <p:nvPr/>
        </p:nvSpPr>
        <p:spPr>
          <a:xfrm rot="-2700000">
            <a:off x="872025" y="771862"/>
            <a:ext cx="87398" cy="87398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" name="Google Shape;113;p18"/>
          <p:cNvSpPr/>
          <p:nvPr/>
        </p:nvSpPr>
        <p:spPr>
          <a:xfrm flipH="1" rot="-2821486">
            <a:off x="4834009" y="727682"/>
            <a:ext cx="84057" cy="8405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" name="Google Shape;114;p18"/>
          <p:cNvSpPr/>
          <p:nvPr/>
        </p:nvSpPr>
        <p:spPr>
          <a:xfrm flipH="1" rot="-7978514">
            <a:off x="4762543" y="645046"/>
            <a:ext cx="84057" cy="8405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" name="Google Shape;115;p18"/>
          <p:cNvSpPr/>
          <p:nvPr/>
        </p:nvSpPr>
        <p:spPr>
          <a:xfrm flipH="1" rot="2820876">
            <a:off x="4762492" y="811760"/>
            <a:ext cx="84481" cy="84481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0" y="-1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49887" l="0" r="0" t="0"/>
          <a:stretch/>
        </p:blipFill>
        <p:spPr>
          <a:xfrm>
            <a:off x="196675" y="1643350"/>
            <a:ext cx="4375325" cy="28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0" t="49887"/>
          <a:stretch/>
        </p:blipFill>
        <p:spPr>
          <a:xfrm>
            <a:off x="4768679" y="728951"/>
            <a:ext cx="4375321" cy="2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940700" y="145525"/>
            <a:ext cx="73764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Diagram convention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4093" r="45495" t="0"/>
          <a:stretch/>
        </p:blipFill>
        <p:spPr>
          <a:xfrm>
            <a:off x="-207600" y="-92250"/>
            <a:ext cx="1501525" cy="14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0" l="49589" r="0" t="0"/>
          <a:stretch/>
        </p:blipFill>
        <p:spPr>
          <a:xfrm rot="1254568">
            <a:off x="7866096" y="3730142"/>
            <a:ext cx="1653807" cy="164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0" y="-1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940700" y="145525"/>
            <a:ext cx="73764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Full Interface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4093" r="45495" t="0"/>
          <a:stretch/>
        </p:blipFill>
        <p:spPr>
          <a:xfrm>
            <a:off x="-207600" y="-92250"/>
            <a:ext cx="1501525" cy="14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49589" r="0" t="0"/>
          <a:stretch/>
        </p:blipFill>
        <p:spPr>
          <a:xfrm rot="1254568">
            <a:off x="7866096" y="3730142"/>
            <a:ext cx="1653807" cy="164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901" y="684913"/>
            <a:ext cx="6200700" cy="43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0" y="-1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" name="Google Shape;140;p21"/>
          <p:cNvSpPr txBox="1"/>
          <p:nvPr>
            <p:ph idx="4294967295" type="title"/>
          </p:nvPr>
        </p:nvSpPr>
        <p:spPr>
          <a:xfrm>
            <a:off x="940700" y="145525"/>
            <a:ext cx="73764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Main Window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4093" r="45495" t="0"/>
          <a:stretch/>
        </p:blipFill>
        <p:spPr>
          <a:xfrm>
            <a:off x="-207600" y="-92250"/>
            <a:ext cx="1501525" cy="14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49589" r="0" t="0"/>
          <a:stretch/>
        </p:blipFill>
        <p:spPr>
          <a:xfrm rot="1254568">
            <a:off x="7866096" y="3730142"/>
            <a:ext cx="1653807" cy="164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150" y="767238"/>
            <a:ext cx="6307251" cy="36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0" y="-1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p22"/>
          <p:cNvSpPr txBox="1"/>
          <p:nvPr>
            <p:ph idx="4294967295" type="title"/>
          </p:nvPr>
        </p:nvSpPr>
        <p:spPr>
          <a:xfrm>
            <a:off x="940700" y="145525"/>
            <a:ext cx="73764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Pop-Up Information Window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093" r="45495" t="0"/>
          <a:stretch/>
        </p:blipFill>
        <p:spPr>
          <a:xfrm>
            <a:off x="-207600" y="-92250"/>
            <a:ext cx="1501525" cy="14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49589" r="0" t="0"/>
          <a:stretch/>
        </p:blipFill>
        <p:spPr>
          <a:xfrm rot="1254568">
            <a:off x="7866096" y="3730142"/>
            <a:ext cx="1653807" cy="164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924" y="853174"/>
            <a:ext cx="2854151" cy="38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4294967295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158" name="Google Shape;158;p23"/>
          <p:cNvSpPr txBox="1"/>
          <p:nvPr>
            <p:ph idx="4294967295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-1450" y="-27350"/>
            <a:ext cx="93045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" name="Google Shape;160;p23"/>
          <p:cNvSpPr txBox="1"/>
          <p:nvPr>
            <p:ph idx="4294967295" type="title"/>
          </p:nvPr>
        </p:nvSpPr>
        <p:spPr>
          <a:xfrm>
            <a:off x="901025" y="145525"/>
            <a:ext cx="43659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Concept Aspects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68275" y="1084050"/>
            <a:ext cx="7572300" cy="3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Problems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Electricity is quite abstract and hard to visualize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Tools online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usually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 lack in real time data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Circuits are limited in design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Solutions: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Create an intuitive electrical circuit simulator that allows students to visualize and understand circuits.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Create a real-time graph that simulates the different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components of a circuit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Allow users to create their own circuit and modify the different components and parameters.</a:t>
            </a:r>
            <a:endParaRPr b="1" i="1" sz="1200" u="sng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" name="Google Shape;162;p23"/>
          <p:cNvSpPr/>
          <p:nvPr/>
        </p:nvSpPr>
        <p:spPr>
          <a:xfrm rot="2700000">
            <a:off x="795750" y="687783"/>
            <a:ext cx="86974" cy="86974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46342" y="2647950"/>
            <a:ext cx="1556709" cy="26459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160000" dist="38100">
              <a:srgbClr val="000000">
                <a:alpha val="25000"/>
              </a:srgbClr>
            </a:outerShdw>
          </a:effectLst>
        </p:spPr>
      </p:pic>
      <p:sp>
        <p:nvSpPr>
          <p:cNvPr id="164" name="Google Shape;164;p23"/>
          <p:cNvSpPr/>
          <p:nvPr/>
        </p:nvSpPr>
        <p:spPr>
          <a:xfrm rot="8100000">
            <a:off x="872245" y="605147"/>
            <a:ext cx="86974" cy="86974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" name="Google Shape;165;p23"/>
          <p:cNvSpPr/>
          <p:nvPr/>
        </p:nvSpPr>
        <p:spPr>
          <a:xfrm rot="-2700000">
            <a:off x="872025" y="771862"/>
            <a:ext cx="87398" cy="87398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6" name="Google Shape;166;p23"/>
          <p:cNvSpPr/>
          <p:nvPr/>
        </p:nvSpPr>
        <p:spPr>
          <a:xfrm flipH="1" rot="-2821486">
            <a:off x="4834009" y="727682"/>
            <a:ext cx="84057" cy="8405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7" name="Google Shape;167;p23"/>
          <p:cNvSpPr/>
          <p:nvPr/>
        </p:nvSpPr>
        <p:spPr>
          <a:xfrm flipH="1" rot="-7978514">
            <a:off x="4762543" y="645046"/>
            <a:ext cx="84057" cy="8405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" name="Google Shape;168;p23"/>
          <p:cNvSpPr/>
          <p:nvPr/>
        </p:nvSpPr>
        <p:spPr>
          <a:xfrm flipH="1" rot="2820876">
            <a:off x="4762492" y="811760"/>
            <a:ext cx="84481" cy="84481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" type="subTitle"/>
          </p:nvPr>
        </p:nvSpPr>
        <p:spPr>
          <a:xfrm rot="-5400000">
            <a:off x="-329800" y="3924150"/>
            <a:ext cx="1402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174" name="Google Shape;174;p24"/>
          <p:cNvSpPr txBox="1"/>
          <p:nvPr>
            <p:ph idx="2" type="subTitle"/>
          </p:nvPr>
        </p:nvSpPr>
        <p:spPr>
          <a:xfrm rot="-5400000">
            <a:off x="-613650" y="2199900"/>
            <a:ext cx="19710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-34200" y="-27350"/>
            <a:ext cx="9261000" cy="522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940700" y="145525"/>
            <a:ext cx="73764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Input and Output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940700" y="1187525"/>
            <a:ext cx="75723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INPUT	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The user designs a personalized electrical circuit using a set of predetermined components.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User can change the value of the different components (i.e. the battery voltage).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They can choose to toggle visual extras (graphs, a grid, drawings VS images, and more). 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“Export” option.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OUTPUT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The circuit is animated by showing the movement of electrons through the wire.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Shows the different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values - voltage, current, and energy-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throughout the circuit.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Visual elements (ex.: background, drawings, theme) can be modified for a better visual 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experience.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Pop-up windows are created to show graphs and relevant data.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●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The user can save an image of their circuit to their files.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8222824" y="275025"/>
            <a:ext cx="837804" cy="9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8724" y="275025"/>
            <a:ext cx="837804" cy="9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